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2" r:id="rId2"/>
    <p:sldId id="276" r:id="rId3"/>
    <p:sldId id="324" r:id="rId4"/>
    <p:sldId id="325" r:id="rId5"/>
    <p:sldId id="320" r:id="rId6"/>
    <p:sldId id="329" r:id="rId7"/>
    <p:sldId id="322" r:id="rId8"/>
    <p:sldId id="326" r:id="rId9"/>
    <p:sldId id="328" r:id="rId10"/>
    <p:sldId id="32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81"/>
    <p:restoredTop sz="83438"/>
  </p:normalViewPr>
  <p:slideViewPr>
    <p:cSldViewPr snapToGrid="0" snapToObjects="1">
      <p:cViewPr varScale="1">
        <p:scale>
          <a:sx n="53" d="100"/>
          <a:sy n="53" d="100"/>
        </p:scale>
        <p:origin x="7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22F76-AC74-BD46-9EEB-9EEE6ADDE8EB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CBFAB-647F-0740-ABDA-A1D646D7A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5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8A69E-AEB7-A91C-03DA-4927F9E59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D0D44B-1ECB-CCF3-0834-E8E26D5E6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17936-EBB2-40E1-C6D6-0BE2167C5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E9A64-EA79-C32C-EFD3-D6CC15BBB7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913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E712-185C-C12A-3ABD-81ECEC81F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7A27E-7B55-93E7-74FC-DE3AD2D79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421DC5-D226-9E81-CE7A-0603D06AB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958AF-0B8F-AEED-C035-F32E763073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10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19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0A533-901C-B0DE-02F4-BBCD0C4D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10DBDC-D499-869C-9B64-D3AD0F0A3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48E984-6FE8-C2D2-64A3-A6342D00B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8E43E-78C7-C302-FA62-285BBC1544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19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B0B7C-8152-CABF-14FF-76C195AC4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7AFC3-D014-5A51-1218-657A65F75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15ED6-6CD8-4884-4DC7-F9FACF448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35042-1764-C5E0-CB1A-BA63163FC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358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EBC15-AB56-48F1-FA6D-0463CF13E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10DE5F-F1D8-C634-3D7D-FC48BB00A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FC08C-7BFB-AB37-CF54-143A57458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30D5C-74F2-878F-963E-B7A4CE77A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CBFAB-647F-0740-ABDA-A1D646D7A0F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0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6FBA-5A37-1E4E-895A-04D3415B7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7AAD5-0FEC-BB45-9A6B-29C6484A5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5FDB4-5724-DD4B-B13A-ACE00E28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FBA82-1E79-3940-91FE-EEF47487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6942C-CAB4-864E-9DA2-9726A795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2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4164-7F07-5149-B822-BA0F7154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24B9-C0BF-5842-BF4A-7AEAA7526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B642A-D952-F44F-9885-75EEED09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94458-E56E-F34D-83BE-A6A390BA8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AF682-1DBE-EA44-87F4-3A4C02C8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02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6524-B3EE-9D4B-8DEA-B032B41B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0F695-20C5-5D42-813D-BA5D95F0B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6766D-B4FF-5249-AAA3-4288A9E9C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4A2B0-C231-0B47-A464-7739B0AB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E7CC3-F0B3-FC40-A35D-D8A10101E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6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1056-7F10-3F47-A308-1AFCC388C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5B412-8D75-9E43-9299-91CA7BD68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5067F-837D-8C41-83B2-54C168C6B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5AAFC-2DE4-D040-AB76-EC8BD6C25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27437-1794-004F-A22C-6A2B98DF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4158F-93C5-D441-9FE1-083106832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4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1E273-5650-5E45-A1E4-FEF6CC7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ED5B5-ACFB-3243-93BA-27789CDE3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357F3-D237-9443-926D-801045CFB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5C266B-B292-7640-8229-FA024AAD6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61F44-4949-B54A-8BD8-D0C651CAB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77DB3-B397-9E41-8319-A59F269C4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FD1874-4932-7343-B776-BFE2AFBAE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FE084C-7FCC-5743-AF7A-E9AF3AB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5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9985F-28E4-B143-8C68-5F673DA3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C534CD-9028-BE49-8AEC-8760C5B0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F9628-1580-4045-8B4C-E9B9A640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60CD5A-D608-CF4B-8F67-9016C579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4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C99E4-949F-654A-9C9D-90254538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7F0CD-8ED9-D444-AC1F-8C55B7DDA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94F1F-ABEA-344B-A0F2-784590DA7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84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1918-3E5D-BF42-B1D5-EC321D118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C8D14-83E1-6149-AF8C-1FC8E8E7D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B111F-A170-764A-B1D0-F97780974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D67CD-20B2-5740-9DC7-FDBDD6998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93C53-449C-6842-AEB4-ECC822E3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F7009-2168-FC49-8CEC-0FB0CABC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4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DA4C8-3572-1A46-A235-D9E965DE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A6F5CC-2C06-0948-9F42-43AFF6B35E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C6E90-568B-7E42-8C94-ABE150204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2C67E-0677-4D47-A25B-0BA1C6FFA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46C77-6A4D-8C44-BE31-2BFF3F39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88548-B747-4C44-9824-64F14AAE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8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0678-07D6-E84F-AF0F-A2DC09DE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50C05-4CEB-634B-8CEA-E5D73F1A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26932-511B-5346-B0E4-8969CF67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76264-D372-C140-8F95-BC85CE384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90D1F-6597-C748-B6CA-98C8ADC1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63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681867-BE12-4343-8222-61A495CC2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9E8F55-D0C5-E340-9A02-D8B34B5EA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7EFEE-2308-1447-888F-C0FEC13AE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CEB7F-9BA3-D146-B3B4-EC487CA9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E7F28-5690-054A-B1CB-1088B4423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31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A5002-FF33-A544-BECF-25F5A513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35DBC-C490-FE45-BD8F-D4165C650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B9725-83FA-3C4C-B16B-C0813E5EE5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59057-7EBE-E94A-8D36-7BCB5166B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D5156-0AF6-0741-BA45-BA65D5FB6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E8684-21BA-5A40-BABB-5C6C613565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7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B9F301-B996-F409-A914-5CC50232A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43" y="1512103"/>
            <a:ext cx="11571783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Building (overseas Building Products, Standards and certification Schemes) Amendment Bill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3902ED4-2AB8-79E9-023C-BF2C7503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709" y="449501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Presentation to Transport and Infrastructure Select Committee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21 November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9C269B-8896-55C8-4CAF-CC6692C0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929C-A0CB-C232-CAD0-1988765B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FEEB30-8FB0-5B52-43D6-1AFF27C31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691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4BF39-D46B-8395-EE7A-B4F4DA63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100" dirty="0">
                <a:latin typeface="Söhne Leicht" panose="020B0303030202060203" pitchFamily="34" charset="77"/>
              </a:rPr>
              <a:t> </a:t>
            </a:r>
          </a:p>
          <a:p>
            <a:pPr marL="0" indent="0">
              <a:buNone/>
            </a:pPr>
            <a:endParaRPr lang="en-US" dirty="0">
              <a:latin typeface="Söhne Leicht" panose="020B0303030202060203" pitchFamily="34" charset="77"/>
            </a:endParaRPr>
          </a:p>
          <a:p>
            <a:pPr marL="0" indent="0">
              <a:buNone/>
            </a:pPr>
            <a:endParaRPr lang="en-US" dirty="0">
              <a:latin typeface="Söhne Leicht" panose="020B0303030202060203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FD2E1-9F79-7578-8D7E-4CE70547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782B6C-B070-1699-B1BC-045B2E125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E79113-77D8-9BA4-8BA6-B049335AAC2D}"/>
              </a:ext>
            </a:extLst>
          </p:cNvPr>
          <p:cNvSpPr txBox="1"/>
          <p:nvPr/>
        </p:nvSpPr>
        <p:spPr>
          <a:xfrm>
            <a:off x="380374" y="1206119"/>
            <a:ext cx="11811626" cy="5515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Aluminium Extruders of New Zealand Inc do not support the Bill in its current form. 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We recommend to: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 1.  Shift the focus from </a:t>
            </a:r>
            <a:r>
              <a:rPr lang="en-NZ" sz="2800" b="1" u="sng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products</a:t>
            </a: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 to </a:t>
            </a:r>
            <a:r>
              <a:rPr lang="en-NZ" sz="2800" b="1" u="sng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building systems </a:t>
            </a: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providing clarity and certainty for those designing, building and owning buildings.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 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2.  Provide certainty for consumers by ensuring all imported products are tested by independent test facilities here in New Zealand.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 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3.  Introduce a carbon border adjustment to ensure New Zealand is able to meet its carbon targets and provide a level playing field for New Zealand manufacturers.  </a:t>
            </a:r>
          </a:p>
        </p:txBody>
      </p:sp>
    </p:spTree>
    <p:extLst>
      <p:ext uri="{BB962C8B-B14F-4D97-AF65-F5344CB8AC3E}">
        <p14:creationId xmlns:p14="http://schemas.microsoft.com/office/powerpoint/2010/main" val="1559791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DABC6-3528-F88C-B7FB-7A83F7C86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4A89-A1EA-1B33-48B3-2063DB44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8" y="221146"/>
            <a:ext cx="8968326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Not all products and Standards are created equal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119C6-EFB1-7802-6ED3-391B1307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31B09-8CDF-D09D-ECBD-49EBD6B666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19EB7C-937F-8DF9-477A-71C28FE85625}"/>
              </a:ext>
            </a:extLst>
          </p:cNvPr>
          <p:cNvSpPr txBox="1"/>
          <p:nvPr/>
        </p:nvSpPr>
        <p:spPr>
          <a:xfrm>
            <a:off x="380375" y="1546709"/>
            <a:ext cx="10622406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Aluminium alloys commonly used in building / construction, transport and marine application are silicone and manganese alloys.</a:t>
            </a:r>
          </a:p>
          <a:p>
            <a:pPr algn="l"/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Commonly 6005, 6060, 6061, 6063, 6082, 6261.</a:t>
            </a:r>
          </a:p>
          <a:p>
            <a:pPr algn="l"/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The chemical properties (Si, Mg) of these alloys provide strength (ultimate strength / yield strength), corrosion, weldability, machinability and acceptance of coatings.</a:t>
            </a:r>
          </a:p>
          <a:p>
            <a:pPr algn="l"/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r>
              <a:rPr lang="en-AU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The degree of tempering  of these alloys (T4, T5, T6) delivers additional strength / elongation.</a:t>
            </a:r>
          </a:p>
          <a:p>
            <a:pPr algn="l"/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	</a:t>
            </a:r>
          </a:p>
          <a:p>
            <a:pPr algn="l"/>
            <a:endParaRPr lang="en-AU" sz="2000" b="0" i="0" u="none" strike="noStrike" dirty="0">
              <a:solidFill>
                <a:schemeClr val="bg2">
                  <a:lumMod val="50000"/>
                </a:schemeClr>
              </a:solidFill>
              <a:effectLst/>
              <a:latin typeface="Söhne Leic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7022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DCA05-1101-0AFF-39A0-FF94C89E3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8D638-7404-CAEC-0AA6-5F97CB96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8" y="221146"/>
            <a:ext cx="8968326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Recent complaint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EF145-E4FD-EEC9-4E5D-15260C25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FBBB5B-7711-942B-5FAD-2CE5E4173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394EB0-F3F5-FF59-FBEE-6D1A322B6A69}"/>
              </a:ext>
            </a:extLst>
          </p:cNvPr>
          <p:cNvSpPr txBox="1"/>
          <p:nvPr/>
        </p:nvSpPr>
        <p:spPr>
          <a:xfrm>
            <a:off x="-98467" y="1546709"/>
            <a:ext cx="8418008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l"/>
            <a:r>
              <a:rPr lang="en-NZ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Importer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advertised product as 6061, being available ex store in NZ.  </a:t>
            </a:r>
          </a:p>
          <a:p>
            <a:pPr marL="457200"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The customer ordered 6061.    </a:t>
            </a:r>
          </a:p>
          <a:p>
            <a:pPr marL="457200"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Two of the three sizes delivered were 6063.</a:t>
            </a:r>
          </a:p>
          <a:p>
            <a:pPr marL="457200" algn="l"/>
            <a:endParaRPr lang="en-US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marL="457200"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Incidentally, the customer requested test certs for the products when they placed their order.  Test certs were provided ... but were for 6005.  </a:t>
            </a:r>
          </a:p>
          <a:p>
            <a:pPr marL="457200" algn="l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Strangely the test certs were dated the day the order was placed.... even though the product had to have manufactured months earlier. </a:t>
            </a:r>
          </a:p>
          <a:p>
            <a:pPr algn="l"/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	</a:t>
            </a:r>
          </a:p>
          <a:p>
            <a:pPr algn="l"/>
            <a:endParaRPr lang="en-AU" sz="2000" b="0" i="0" u="none" strike="noStrike" dirty="0">
              <a:solidFill>
                <a:schemeClr val="bg2">
                  <a:lumMod val="50000"/>
                </a:schemeClr>
              </a:solidFill>
              <a:effectLst/>
              <a:latin typeface="Söhne Leicht" panose="020B0303030202060203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EDA35A-98A0-4492-E5F2-D89E902E0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1758" y="1112246"/>
            <a:ext cx="4060242" cy="574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60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CFBD-2035-5F58-0775-98BC1934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8" y="221146"/>
            <a:ext cx="8968326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Focus on product standards is inadequate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FD2E1-9F79-7578-8D7E-4CE70547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782B6C-B070-1699-B1BC-045B2E1255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E79113-77D8-9BA4-8BA6-B049335AAC2D}"/>
              </a:ext>
            </a:extLst>
          </p:cNvPr>
          <p:cNvSpPr txBox="1"/>
          <p:nvPr/>
        </p:nvSpPr>
        <p:spPr>
          <a:xfrm>
            <a:off x="460943" y="1112246"/>
            <a:ext cx="9233004" cy="846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Our buildings are made up of building systems.  </a:t>
            </a: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Building Systems need to comply with Code Clauses</a:t>
            </a:r>
          </a:p>
          <a:p>
            <a:pPr algn="l"/>
            <a:endParaRPr lang="en-AU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Façade in picture is complex and</a:t>
            </a: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needs to comply with </a:t>
            </a:r>
          </a:p>
          <a:p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B1 Structure		B2 Durability	</a:t>
            </a:r>
            <a:r>
              <a:rPr lang="en-NZ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C1-6 Fire	</a:t>
            </a:r>
          </a:p>
          <a:p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E2 External moisture	E3 Internal Moisture	G4 Ventilation		</a:t>
            </a:r>
          </a:p>
          <a:p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G5 Interior Environment	G6 Acoustics		G7 Daylight		</a:t>
            </a:r>
            <a:endParaRPr lang="en-NZ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F- Safety			H1 Energy Efficiency</a:t>
            </a:r>
          </a:p>
          <a:p>
            <a:pPr algn="l"/>
            <a:endParaRPr lang="en-AU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Citing of overseas standards </a:t>
            </a: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needs to be at a building system </a:t>
            </a: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level. For example</a:t>
            </a:r>
          </a:p>
          <a:p>
            <a:pPr algn="l"/>
            <a:r>
              <a:rPr lang="en-NZ" sz="2800" b="1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Eurocode 9:2023 Aluminium Structures</a:t>
            </a:r>
            <a:endParaRPr lang="en-AU" sz="2800" b="1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	</a:t>
            </a:r>
          </a:p>
          <a:p>
            <a:endParaRPr lang="en-NZ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endParaRPr lang="en-NZ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	</a:t>
            </a:r>
          </a:p>
          <a:p>
            <a:pPr algn="l"/>
            <a:endParaRPr lang="en-AU" sz="2000" b="0" i="0" u="none" strike="noStrike" dirty="0">
              <a:solidFill>
                <a:schemeClr val="bg2">
                  <a:lumMod val="50000"/>
                </a:schemeClr>
              </a:solidFill>
              <a:effectLst/>
              <a:latin typeface="Söhne Leicht" panose="020B0303030202060203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7713C-490D-E1EB-F227-A65DA30360BC}"/>
              </a:ext>
            </a:extLst>
          </p:cNvPr>
          <p:cNvSpPr txBox="1"/>
          <p:nvPr/>
        </p:nvSpPr>
        <p:spPr>
          <a:xfrm>
            <a:off x="8610600" y="6214022"/>
            <a:ext cx="346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Clyde Quay</a:t>
            </a:r>
          </a:p>
        </p:txBody>
      </p:sp>
    </p:spTree>
    <p:extLst>
      <p:ext uri="{BB962C8B-B14F-4D97-AF65-F5344CB8AC3E}">
        <p14:creationId xmlns:p14="http://schemas.microsoft.com/office/powerpoint/2010/main" val="373419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C179C1-1481-E655-7341-132C591BC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28E9F-DBDC-3903-BAA6-A6823453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6A5309-7B2D-343F-9469-64B446F7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-1"/>
            <a:ext cx="10683688" cy="71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3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A4617-6D4E-79CD-5A2E-2B91512A7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DC55-D79E-70EB-ADA8-D2FD4EB9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284199"/>
            <a:ext cx="8820955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Bill must provide certainty for customers/home owners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006C7-43B3-066E-49C5-A6A1A2F9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05827-460E-F483-D9E7-95F53505B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4A3070-6D98-BD4D-4B95-A383A5944F99}"/>
              </a:ext>
            </a:extLst>
          </p:cNvPr>
          <p:cNvSpPr txBox="1"/>
          <p:nvPr/>
        </p:nvSpPr>
        <p:spPr>
          <a:xfrm>
            <a:off x="380374" y="1546709"/>
            <a:ext cx="11431253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Bill needs to include requirement for independent testing of imported building systems here in New Zealand.</a:t>
            </a:r>
          </a:p>
          <a:p>
            <a:pPr algn="l"/>
            <a:endParaRPr lang="en-US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Frequently importers performance claims aren’t substantiated by independent testing.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Test certificates provided by importers of window systems don’t always align with specific Building Code Clauses.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Importers fraudulently using BRANZ appraisals owned / paid for by New Zealand company.</a:t>
            </a:r>
          </a:p>
          <a:p>
            <a:pPr algn="l"/>
            <a:endParaRPr lang="en-AU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Only way to protect home owners is to require imported building systems to be tested by independent testing facilities in New Zealand</a:t>
            </a:r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.	</a:t>
            </a:r>
          </a:p>
          <a:p>
            <a:endParaRPr lang="en-NZ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endParaRPr lang="en-NZ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endParaRPr lang="en-AU" sz="24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AU" sz="24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	</a:t>
            </a:r>
          </a:p>
          <a:p>
            <a:pPr algn="l"/>
            <a:endParaRPr lang="en-AU" sz="2000" b="0" i="0" u="none" strike="noStrike" dirty="0">
              <a:solidFill>
                <a:schemeClr val="bg2">
                  <a:lumMod val="50000"/>
                </a:schemeClr>
              </a:solidFill>
              <a:effectLst/>
              <a:latin typeface="Söhne Leic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965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3A5F8-EB2A-5E03-F48F-92E702E5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9DE65-B01D-BED5-34DE-C333CF6C8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284199"/>
            <a:ext cx="8820955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Bill needs to introduce Carbon Border Adjustment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B89AF-0A63-F40D-D690-BDB1546B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433187-4D1E-393D-6ACC-9789D657ED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0CF98B-E5F5-19AF-7A73-E4C6EF90FB65}"/>
              </a:ext>
            </a:extLst>
          </p:cNvPr>
          <p:cNvSpPr txBox="1"/>
          <p:nvPr/>
        </p:nvSpPr>
        <p:spPr>
          <a:xfrm>
            <a:off x="380374" y="1546709"/>
            <a:ext cx="1181162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The Built Environment is estimated to account for 20% of New Zealand emissions.</a:t>
            </a:r>
          </a:p>
          <a:p>
            <a:pPr algn="l"/>
            <a:endParaRPr lang="en-US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The majority of aluminium billet extruded in New Zealand is sourced from the Tiwai Point smelter or from recycled aluminium.</a:t>
            </a:r>
          </a:p>
          <a:p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As a result New Zealand made extrusions and aluminium structures have a relatively small carbon footprint – approximately 1/5th of imports sourced from fossil fuel powered smelters/manufacturing facilities in Asia, where the vast majority of imports to New Zealand originate.</a:t>
            </a:r>
          </a:p>
          <a:p>
            <a:endParaRPr lang="en-NZ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 Carbon Border adjustment will assist New Zealand in reaching our 2050 targets and will provide an even playing field for local manufacturers.</a:t>
            </a:r>
          </a:p>
        </p:txBody>
      </p:sp>
    </p:spTree>
    <p:extLst>
      <p:ext uri="{BB962C8B-B14F-4D97-AF65-F5344CB8AC3E}">
        <p14:creationId xmlns:p14="http://schemas.microsoft.com/office/powerpoint/2010/main" val="2339274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B1525-FFE7-E935-8C73-3B209CD9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09A44-8ACC-2B82-22F3-99355EDAA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100" dirty="0">
                <a:latin typeface="Söhne Leicht" panose="020B0303030202060203" pitchFamily="34" charset="77"/>
              </a:rPr>
              <a:t> </a:t>
            </a:r>
          </a:p>
          <a:p>
            <a:pPr marL="0" indent="0">
              <a:buNone/>
            </a:pPr>
            <a:endParaRPr lang="en-US" dirty="0">
              <a:latin typeface="Söhne Leicht" panose="020B0303030202060203" pitchFamily="34" charset="77"/>
            </a:endParaRPr>
          </a:p>
          <a:p>
            <a:pPr marL="0" indent="0">
              <a:buNone/>
            </a:pPr>
            <a:endParaRPr lang="en-US" dirty="0">
              <a:latin typeface="Söhne Leicht" panose="020B0303030202060203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88526-C1D8-28D2-ED9C-2AA48284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8E9EBB-BF09-5805-9DB9-A341B771B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744B0B-C652-284D-2036-3697C00ACDB4}"/>
              </a:ext>
            </a:extLst>
          </p:cNvPr>
          <p:cNvSpPr txBox="1"/>
          <p:nvPr/>
        </p:nvSpPr>
        <p:spPr>
          <a:xfrm>
            <a:off x="380374" y="1206119"/>
            <a:ext cx="11811626" cy="512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ALENZ does not support the Bill in its current form. 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We recommend to: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 1.  Shift the focus from </a:t>
            </a:r>
            <a:r>
              <a:rPr lang="en-NZ" sz="2800" b="1" u="sng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products</a:t>
            </a: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 to </a:t>
            </a:r>
            <a:r>
              <a:rPr lang="en-NZ" sz="2800" b="1" u="sng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building systems </a:t>
            </a: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providing clarity and certainty for those designing, building and owning buildings.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 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2.  Providing certainty for consumers by ensuring all imported products are tested by </a:t>
            </a:r>
            <a:r>
              <a:rPr lang="en-NZ" sz="2800" b="1" u="sng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independent test facilities here in New Zealand.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 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NZ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3.  Introduce a carbon border adjustment to ensure New Zealand is able to meet its carbon targets and provide a level playing field for New Zealand manufacturers.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9B563F-A4DB-6FBC-B059-0E058060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284199"/>
            <a:ext cx="8820955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In conclusion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4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05E90-DB6D-A0A0-3FB5-EF1ABE1E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31CF8-664E-BAA1-1BC8-CFBB6369B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966258"/>
            <a:ext cx="8820955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Thanks		</a:t>
            </a:r>
            <a:b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</a:b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Söhne Halbfett" panose="020B0303030202060203" pitchFamily="34" charset="77"/>
              </a:rPr>
              <a:t>				Questions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93844-DA67-3FFE-F76F-502FA070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E8684-21BA-5A40-BABB-5C6C613565C7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290152-3B5C-177C-37F8-EC6EFA9D2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8" t="39479" r="21868" b="40610"/>
          <a:stretch/>
        </p:blipFill>
        <p:spPr bwMode="auto">
          <a:xfrm>
            <a:off x="9098834" y="317392"/>
            <a:ext cx="2712793" cy="69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33ED2B-78B3-9F7E-F6CD-00385EA4A5CA}"/>
              </a:ext>
            </a:extLst>
          </p:cNvPr>
          <p:cNvSpPr txBox="1"/>
          <p:nvPr/>
        </p:nvSpPr>
        <p:spPr>
          <a:xfrm>
            <a:off x="190187" y="3162955"/>
            <a:ext cx="118116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Söhne Leicht" panose="020B0303030202060203" pitchFamily="34" charset="77"/>
              </a:rPr>
              <a:t>ALENZ members</a:t>
            </a:r>
            <a:endParaRPr lang="en-NZ" sz="2800" dirty="0">
              <a:solidFill>
                <a:schemeClr val="bg2">
                  <a:lumMod val="50000"/>
                </a:schemeClr>
              </a:solidFill>
              <a:latin typeface="Söhne Leicht" panose="020B0303030202060203" pitchFamily="34" charset="77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B07CFB-D658-7830-74DF-7D7025BB2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7" y="4774703"/>
            <a:ext cx="2032000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F2BF7BE-5322-3172-0791-D225E0ECA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67" y="4641447"/>
            <a:ext cx="3097194" cy="79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9C8CF99-5689-3942-E661-3C12D44D9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533" y="4596903"/>
            <a:ext cx="2032000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5577432-36E4-76C8-D7BB-B7EFAF21E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23" y="4392665"/>
            <a:ext cx="2743199" cy="142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198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5234</TotalTime>
  <Words>716</Words>
  <Application>Microsoft Office PowerPoint</Application>
  <PresentationFormat>Widescreen</PresentationFormat>
  <Paragraphs>107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Söhne Halbfett</vt:lpstr>
      <vt:lpstr>Söhne Leicht</vt:lpstr>
      <vt:lpstr>Office Theme</vt:lpstr>
      <vt:lpstr>Building (overseas Building Products, Standards and certification Schemes) Amendment Bill</vt:lpstr>
      <vt:lpstr>PowerPoint Presentation</vt:lpstr>
      <vt:lpstr>Not all products and Standards are created equal</vt:lpstr>
      <vt:lpstr>Recent complaint</vt:lpstr>
      <vt:lpstr>Focus on product standards is inadequate</vt:lpstr>
      <vt:lpstr>PowerPoint Presentation</vt:lpstr>
      <vt:lpstr>Bill must provide certainty for customers/home owners</vt:lpstr>
      <vt:lpstr>Bill needs to introduce Carbon Border Adjustment</vt:lpstr>
      <vt:lpstr>In conclusion</vt:lpstr>
      <vt:lpstr>Thanks      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rosborne</dc:creator>
  <cp:lastModifiedBy>Alice Taylor</cp:lastModifiedBy>
  <cp:revision>404</cp:revision>
  <dcterms:created xsi:type="dcterms:W3CDTF">2022-01-19T00:23:52Z</dcterms:created>
  <dcterms:modified xsi:type="dcterms:W3CDTF">2025-02-25T03:38:01Z</dcterms:modified>
</cp:coreProperties>
</file>